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58" r:id="rId4"/>
    <p:sldId id="261" r:id="rId5"/>
    <p:sldId id="337" r:id="rId6"/>
    <p:sldId id="277" r:id="rId7"/>
    <p:sldId id="342" r:id="rId8"/>
    <p:sldId id="276" r:id="rId9"/>
    <p:sldId id="341" r:id="rId10"/>
    <p:sldId id="339" r:id="rId11"/>
    <p:sldId id="280" r:id="rId12"/>
    <p:sldId id="260" r:id="rId13"/>
    <p:sldId id="321" r:id="rId14"/>
    <p:sldId id="278" r:id="rId15"/>
    <p:sldId id="340" r:id="rId16"/>
    <p:sldId id="350" r:id="rId17"/>
    <p:sldId id="285" r:id="rId18"/>
    <p:sldId id="331" r:id="rId19"/>
    <p:sldId id="322" r:id="rId20"/>
    <p:sldId id="351" r:id="rId21"/>
    <p:sldId id="262" r:id="rId22"/>
    <p:sldId id="291" r:id="rId23"/>
    <p:sldId id="282" r:id="rId24"/>
    <p:sldId id="279" r:id="rId25"/>
    <p:sldId id="290" r:id="rId26"/>
    <p:sldId id="303" r:id="rId27"/>
    <p:sldId id="329" r:id="rId28"/>
    <p:sldId id="275" r:id="rId29"/>
    <p:sldId id="323" r:id="rId30"/>
    <p:sldId id="268" r:id="rId31"/>
    <p:sldId id="302" r:id="rId32"/>
    <p:sldId id="293" r:id="rId33"/>
    <p:sldId id="344" r:id="rId34"/>
    <p:sldId id="295" r:id="rId35"/>
    <p:sldId id="330" r:id="rId36"/>
    <p:sldId id="304" r:id="rId37"/>
    <p:sldId id="287" r:id="rId38"/>
    <p:sldId id="305" r:id="rId39"/>
    <p:sldId id="296" r:id="rId40"/>
    <p:sldId id="310" r:id="rId41"/>
    <p:sldId id="332" r:id="rId42"/>
    <p:sldId id="334" r:id="rId43"/>
    <p:sldId id="347" r:id="rId44"/>
    <p:sldId id="294" r:id="rId45"/>
    <p:sldId id="307" r:id="rId46"/>
    <p:sldId id="335" r:id="rId47"/>
    <p:sldId id="308" r:id="rId48"/>
    <p:sldId id="324" r:id="rId49"/>
    <p:sldId id="316" r:id="rId50"/>
    <p:sldId id="317" r:id="rId51"/>
    <p:sldId id="315" r:id="rId52"/>
    <p:sldId id="348" r:id="rId53"/>
    <p:sldId id="325" r:id="rId54"/>
    <p:sldId id="346" r:id="rId55"/>
    <p:sldId id="311" r:id="rId56"/>
    <p:sldId id="312" r:id="rId57"/>
    <p:sldId id="327" r:id="rId58"/>
    <p:sldId id="297" r:id="rId59"/>
    <p:sldId id="314" r:id="rId60"/>
    <p:sldId id="313" r:id="rId61"/>
    <p:sldId id="349" r:id="rId62"/>
    <p:sldId id="272" r:id="rId63"/>
    <p:sldId id="269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/>
    <p:restoredTop sz="86326"/>
  </p:normalViewPr>
  <p:slideViewPr>
    <p:cSldViewPr snapToGrid="0" snapToObjects="1">
      <p:cViewPr>
        <p:scale>
          <a:sx n="125" d="100"/>
          <a:sy n="125" d="100"/>
        </p:scale>
        <p:origin x="1160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labs.getninjas.com.br/@bsoares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en.wikipedia.org/wiki/Scalar_(mathematics)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: </a:t>
            </a:r>
            <a:r>
              <a:rPr lang="en-GB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he profile of Bruno Soares"/>
              </a:rPr>
              <a:t>Bruno Soares</a:t>
            </a:r>
            <a:endParaRPr lang="en-GB" sz="11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labs.getninjas.com.br</a:t>
            </a:r>
            <a:r>
              <a:rPr lang="en-GB" dirty="0" smtClean="0"/>
              <a:t>/sharing-data-in-a-microservices-architecture-using-graphql-97db59357602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AhmadHafizIsmail</a:t>
            </a:r>
            <a:r>
              <a:rPr lang="en-GB" dirty="0"/>
              <a:t>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3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Fields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query on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pagination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smtClean="0"/>
              <a:t>types</a:t>
            </a:r>
          </a:p>
          <a:p>
            <a:r>
              <a:rPr lang="nl-NL" dirty="0" err="1" smtClean="0"/>
              <a:t>Mandatory</a:t>
            </a:r>
            <a:r>
              <a:rPr lang="nl-NL" dirty="0" smtClean="0"/>
              <a:t> means,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MUST have a </a:t>
            </a:r>
            <a:r>
              <a:rPr lang="nl-NL" baseline="0" dirty="0" err="1" smtClean="0"/>
              <a:t>value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</a:p>
          <a:p>
            <a:r>
              <a:rPr lang="nl-NL" baseline="0" dirty="0" smtClean="0"/>
              <a:t>In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Lambda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DataFetcher</a:t>
            </a:r>
            <a:r>
              <a:rPr lang="nl-NL" baseline="0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94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1442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471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191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3185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Single</a:t>
            </a:r>
            <a:r>
              <a:rPr lang="nl-NL" baseline="0" dirty="0" smtClean="0"/>
              <a:t> call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return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2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Multiple </a:t>
            </a:r>
            <a:r>
              <a:rPr lang="nl-NL" baseline="0" dirty="0" err="1" smtClean="0"/>
              <a:t>round</a:t>
            </a:r>
            <a:r>
              <a:rPr lang="nl-NL" baseline="0" dirty="0" smtClean="0"/>
              <a:t> trips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!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Potentially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Overfetching</a:t>
            </a:r>
            <a:r>
              <a:rPr lang="nl-NL" baseline="0" dirty="0" smtClean="0"/>
              <a:t> of shipment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product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37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gif"/><Relationship Id="rId3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rcelabs-nl/graphql-presentation/" TargetMode="External"/><Relationship Id="rId4" Type="http://schemas.openxmlformats.org/officeDocument/2006/relationships/hyperlink" Target="mailto:s.oudmaijer@sourcelabs.n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</a:t>
            </a:r>
            <a:r>
              <a:rPr lang="en-GB" dirty="0" smtClean="0"/>
              <a:t>peace</a:t>
            </a:r>
          </a:p>
          <a:p>
            <a:pPr lvl="0">
              <a:spcBef>
                <a:spcPts val="0"/>
              </a:spcBef>
              <a:buNone/>
            </a:pPr>
            <a:endParaRPr lang="en-GB" i="1" dirty="0"/>
          </a:p>
          <a:p>
            <a:pPr lvl="0">
              <a:spcBef>
                <a:spcPts val="0"/>
              </a:spcBef>
              <a:buNone/>
            </a:pPr>
            <a:r>
              <a:rPr lang="en-GB" sz="18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Stepha</a:t>
            </a:r>
            <a:r>
              <a:rPr lang="en-GB" sz="18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n Oudmaijer, </a:t>
            </a:r>
            <a:r>
              <a:rPr lang="en-GB" sz="1800" b="1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SOURCE</a:t>
            </a:r>
            <a:r>
              <a:rPr lang="en-GB" sz="1800" dirty="0" smtClean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LABS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over-</a:t>
            </a:r>
            <a:r>
              <a:rPr lang="nl-NL" dirty="0" err="1" smtClean="0"/>
              <a:t>fetching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/>
              <a:t>GET /</a:t>
            </a:r>
            <a:r>
              <a:rPr lang="en-US" dirty="0" smtClean="0"/>
              <a:t>products/123 </a:t>
            </a:r>
            <a:r>
              <a:rPr lang="mr-IN" dirty="0" smtClean="0"/>
              <a:t>–</a:t>
            </a:r>
            <a:r>
              <a:rPr lang="en-US" dirty="0" smtClean="0"/>
              <a:t> results in 245 lines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8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800" dirty="0" smtClean="0"/>
              <a:t>{</a:t>
            </a:r>
            <a:r>
              <a:rPr lang="nl-NL" sz="800" dirty="0"/>
              <a:t/>
            </a:r>
            <a:br>
              <a:rPr lang="nl-NL" sz="800" dirty="0"/>
            </a:br>
            <a:r>
              <a:rPr lang="nl-NL" sz="800" dirty="0"/>
              <a:t>  </a:t>
            </a:r>
            <a:r>
              <a:rPr lang="nl-NL" sz="800" dirty="0">
                <a:solidFill>
                  <a:srgbClr val="9876AA"/>
                </a:solidFill>
              </a:rPr>
              <a:t>"Product"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9200000028132984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title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"Paint marker </a:t>
            </a:r>
            <a:r>
              <a:rPr lang="nl-NL" sz="800" dirty="0" err="1">
                <a:solidFill>
                  <a:srgbClr val="6A8759"/>
                </a:solidFill>
              </a:rPr>
              <a:t>Edding</a:t>
            </a:r>
            <a:r>
              <a:rPr lang="nl-NL" sz="800" dirty="0">
                <a:solidFill>
                  <a:srgbClr val="6A8759"/>
                </a:solidFill>
              </a:rPr>
              <a:t> 751-49 wit"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description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"Lakmarker met ronde punt. Schrijfbreedte: 1 - 2 mm. Voor het schrijven en markeren op bijna alle materialen zoals glas plastic hout en metaal. Permanente reukarme hittebestendige en lakachtige dekkende inkt. Voor gebruik goed schudden en pompen."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secondaryProductType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primaryProductType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familyId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 smtClean="0">
                <a:solidFill>
                  <a:srgbClr val="6897BB"/>
                </a:solidFill>
              </a:rPr>
              <a:t>98765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familyName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"Lakmarker"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gpcBrickId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 smtClean="0">
                <a:solidFill>
                  <a:srgbClr val="6897BB"/>
                </a:solidFill>
              </a:rPr>
              <a:t>12345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gpcChunkId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 smtClean="0">
                <a:solidFill>
                  <a:srgbClr val="6897BB"/>
                </a:solidFill>
              </a:rPr>
              <a:t>23456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eans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4004764017607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properties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</a:t>
            </a:r>
            <a:r>
              <a:rPr lang="nl-NL" sz="800" dirty="0">
                <a:solidFill>
                  <a:srgbClr val="9876AA"/>
                </a:solidFill>
              </a:rPr>
              <a:t>"property"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Searchable</a:t>
            </a:r>
            <a:r>
              <a:rPr lang="nl-NL" sz="800" dirty="0">
                <a:solidFill>
                  <a:srgbClr val="6A8759"/>
                </a:solidFill>
              </a:rPr>
              <a:t> Status"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"Y"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 smtClean="0">
                <a:solidFill>
                  <a:srgbClr val="6A8759"/>
                </a:solidFill>
              </a:rPr>
              <a:t>"</a:t>
            </a:r>
            <a:r>
              <a:rPr lang="nl-NL" sz="800" dirty="0" smtClean="0">
                <a:solidFill>
                  <a:srgbClr val="CC7832"/>
                </a:solidFill>
              </a:rPr>
              <a:t>,</a:t>
            </a:r>
            <a:r>
              <a:rPr lang="nl-NL" sz="800" dirty="0">
                <a:solidFill>
                  <a:srgbClr val="CC7832"/>
                </a:solidFill>
              </a:rPr>
              <a:t/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</a:t>
            </a:r>
            <a:r>
              <a:rPr lang="nl-NL" sz="800" dirty="0" err="1">
                <a:solidFill>
                  <a:srgbClr val="6A8759"/>
                </a:solidFill>
              </a:rPr>
              <a:t>to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Supplier</a:t>
            </a:r>
            <a:r>
              <a:rPr lang="nl-NL" sz="800" dirty="0">
                <a:solidFill>
                  <a:srgbClr val="6A8759"/>
                </a:solidFill>
              </a:rPr>
              <a:t> Product"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globalId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"55774#4004764017607"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6297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Round trips</a:t>
            </a:r>
            <a:r>
              <a:rPr lang="en-US" dirty="0" smtClean="0"/>
              <a:t>: </a:t>
            </a:r>
            <a:r>
              <a:rPr lang="en-US" dirty="0" smtClean="0"/>
              <a:t>Expand </a:t>
            </a:r>
            <a:r>
              <a:rPr lang="en-US" dirty="0" smtClean="0"/>
              <a:t>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Over-fetching</a:t>
            </a:r>
            <a:r>
              <a:rPr lang="en-US" dirty="0" smtClean="0"/>
              <a:t>: Fields </a:t>
            </a:r>
            <a:r>
              <a:rPr lang="en-US" dirty="0" smtClean="0"/>
              <a:t>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the problem with REST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No </a:t>
            </a:r>
            <a:r>
              <a:rPr lang="en-US" dirty="0"/>
              <a:t>real standards </a:t>
            </a:r>
            <a:r>
              <a:rPr lang="en-US" dirty="0" smtClean="0"/>
              <a:t>(</a:t>
            </a:r>
            <a:r>
              <a:rPr lang="en-US" dirty="0"/>
              <a:t>REST=</a:t>
            </a:r>
            <a:r>
              <a:rPr lang="en-US" b="1" dirty="0" smtClean="0">
                <a:solidFill>
                  <a:schemeClr val="tx1"/>
                </a:solidFill>
              </a:rPr>
              <a:t>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do REST right</a:t>
            </a:r>
            <a:r>
              <a:rPr lang="nl-NL" dirty="0"/>
              <a:t> </a:t>
            </a:r>
            <a:r>
              <a:rPr lang="nl-NL" dirty="0" err="1"/>
              <a:t>anyway</a:t>
            </a:r>
            <a:r>
              <a:rPr lang="nl-NL" dirty="0"/>
              <a:t>?</a:t>
            </a:r>
            <a:endParaRPr lang="nl-NL" b="1" dirty="0">
              <a:solidFill>
                <a:schemeClr val="tx1"/>
              </a:solidFill>
            </a:endParaRPr>
          </a:p>
          <a:p>
            <a:pPr marL="285750" indent="-285750"/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7" y="2490001"/>
            <a:ext cx="2886284" cy="239080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57" y="2483741"/>
            <a:ext cx="3637224" cy="239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  <p:sp>
        <p:nvSpPr>
          <p:cNvPr id="7" name="Vierkante haken 6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 smtClean="0"/>
              <a:t>query </a:t>
            </a: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85" y="1581985"/>
            <a:ext cx="4604554" cy="257087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81985"/>
            <a:ext cx="3100685" cy="2570876"/>
          </a:xfrm>
          <a:prstGeom prst="rect">
            <a:avLst/>
          </a:prstGeom>
        </p:spPr>
      </p:pic>
      <p:sp>
        <p:nvSpPr>
          <p:cNvPr id="11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9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445025"/>
            <a:ext cx="5840733" cy="43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 smtClean="0"/>
              <a:t>Scala C# </a:t>
            </a:r>
            <a:r>
              <a:rPr lang="en-GB" dirty="0" err="1" smtClean="0"/>
              <a:t>Clojure</a:t>
            </a:r>
            <a:r>
              <a:rPr lang="en-GB" dirty="0" smtClean="0"/>
              <a:t> </a:t>
            </a:r>
            <a:r>
              <a:rPr lang="en-GB" dirty="0" smtClean="0"/>
              <a:t>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</a:t>
            </a:r>
            <a:r>
              <a:rPr lang="en-GB" dirty="0" smtClean="0"/>
              <a:t>Ruby</a:t>
            </a:r>
            <a:endParaRPr lang="en-GB" dirty="0" smtClean="0"/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</a:t>
            </a: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59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Queries 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62" y="1191750"/>
            <a:ext cx="5122838" cy="3337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445025"/>
            <a:ext cx="4747980" cy="43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73" y="1017725"/>
            <a:ext cx="2565627" cy="159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Special schema types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Query: </a:t>
            </a: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data</a:t>
            </a:r>
            <a:endParaRPr lang="nl-NL" dirty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err="1" smtClean="0"/>
              <a:t>Mutation</a:t>
            </a:r>
            <a:r>
              <a:rPr lang="nl-NL" dirty="0" smtClean="0"/>
              <a:t>: </a:t>
            </a: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data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Subscription: </a:t>
            </a: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spcAft>
                <a:spcPts val="0"/>
              </a:spcAft>
              <a:buClrTx/>
            </a:pP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</a:t>
            </a:r>
            <a:r>
              <a:rPr lang="nl-NL" dirty="0" smtClean="0"/>
              <a:t>type 1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dirty="0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dirty="0" smtClean="0">
                <a:solidFill>
                  <a:srgbClr val="9876AA"/>
                </a:solidFill>
              </a:rPr>
              <a:t>order</a:t>
            </a:r>
            <a:r>
              <a:rPr lang="nl-NL" dirty="0" smtClean="0"/>
              <a:t>(</a:t>
            </a:r>
            <a:r>
              <a:rPr lang="nl-NL" dirty="0" err="1" smtClean="0"/>
              <a:t>id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Order</a:t>
            </a:r>
            <a:br>
              <a:rPr lang="nl-NL" dirty="0" smtClean="0"/>
            </a:br>
            <a:r>
              <a:rPr lang="nl-NL" dirty="0" smtClean="0"/>
              <a:t>}</a:t>
            </a:r>
            <a:endParaRPr lang="nl-NL" dirty="0" smtClean="0"/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333504" y="1152475"/>
            <a:ext cx="873970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/>
              <a:t>Query </a:t>
            </a:r>
            <a:r>
              <a:rPr lang="en-GB" dirty="0" smtClean="0"/>
              <a:t>is </a:t>
            </a:r>
            <a:r>
              <a:rPr lang="en-GB" dirty="0" smtClean="0"/>
              <a:t>top level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 marL="285750" indent="-285750"/>
            <a:r>
              <a:rPr lang="en-GB" dirty="0" smtClean="0"/>
              <a:t>The </a:t>
            </a:r>
            <a:r>
              <a:rPr lang="en-GB" b="1" dirty="0" smtClean="0">
                <a:solidFill>
                  <a:schemeClr val="tx1"/>
                </a:solidFill>
              </a:rPr>
              <a:t>root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of your Graph</a:t>
            </a:r>
          </a:p>
          <a:p>
            <a:pPr marL="285750" indent="-285750"/>
            <a:r>
              <a:rPr lang="en-GB" dirty="0" smtClean="0"/>
              <a:t>Fields which you can </a:t>
            </a: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on!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2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 smtClean="0"/>
              <a:t>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</a:t>
            </a:r>
            <a:r>
              <a:rPr lang="nl-NL" dirty="0" smtClean="0"/>
              <a:t>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r>
              <a:rPr lang="nl-NL" dirty="0" smtClean="0"/>
              <a:t> (non </a:t>
            </a:r>
            <a:r>
              <a:rPr lang="nl-NL" dirty="0" err="1" smtClean="0"/>
              <a:t>scalar</a:t>
            </a:r>
            <a:r>
              <a:rPr lang="nl-NL" dirty="0" smtClean="0"/>
              <a:t>)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interface, </a:t>
            </a:r>
            <a:r>
              <a:rPr lang="en-US" dirty="0" err="1" smtClean="0"/>
              <a:t>enum</a:t>
            </a:r>
            <a:r>
              <a:rPr lang="en-US" dirty="0" smtClean="0"/>
              <a:t>, etc.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/>
              <a:t>5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null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74" y="1152475"/>
            <a:ext cx="1056126" cy="1056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546847"/>
          </a:xfrm>
        </p:spPr>
        <p:txBody>
          <a:bodyPr/>
          <a:lstStyle/>
          <a:p>
            <a:pPr marL="285750" indent="-285750"/>
            <a:r>
              <a:rPr lang="nl-NL" dirty="0" err="1"/>
              <a:t>graphql-java</a:t>
            </a:r>
            <a:r>
              <a:rPr lang="nl-NL" dirty="0"/>
              <a:t>: </a:t>
            </a:r>
            <a:r>
              <a:rPr lang="nl-NL" b="1" dirty="0">
                <a:solidFill>
                  <a:schemeClr val="tx1"/>
                </a:solidFill>
              </a:rPr>
              <a:t>Java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runtime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GraphQL</a:t>
            </a:r>
            <a:endParaRPr lang="nl-NL" dirty="0"/>
          </a:p>
          <a:p>
            <a:pPr marL="285750" indent="-285750"/>
            <a:r>
              <a:rPr lang="nl-NL" dirty="0" err="1"/>
              <a:t>graphql-java-dataloader</a:t>
            </a:r>
            <a:r>
              <a:rPr lang="nl-NL" dirty="0"/>
              <a:t>: Java 8 port of </a:t>
            </a:r>
            <a:r>
              <a:rPr lang="nl-NL" b="1" dirty="0">
                <a:solidFill>
                  <a:schemeClr val="tx1"/>
                </a:solidFill>
              </a:rPr>
              <a:t>Facebook </a:t>
            </a:r>
            <a:r>
              <a:rPr lang="nl-NL" b="1" dirty="0" err="1">
                <a:solidFill>
                  <a:schemeClr val="tx1"/>
                </a:solidFill>
              </a:rPr>
              <a:t>DataLoader</a:t>
            </a:r>
            <a:endParaRPr lang="nl-NL" dirty="0">
              <a:solidFill>
                <a:schemeClr val="tx1"/>
              </a:solidFill>
            </a:endParaRPr>
          </a:p>
          <a:p>
            <a:pPr marL="285750" indent="-285750"/>
            <a:r>
              <a:rPr lang="nl-NL" dirty="0" err="1"/>
              <a:t>graphql-java-annotations</a:t>
            </a:r>
            <a:r>
              <a:rPr lang="nl-NL" dirty="0"/>
              <a:t>: </a:t>
            </a:r>
            <a:r>
              <a:rPr lang="nl-NL" dirty="0" err="1"/>
              <a:t>annotation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code-first</a:t>
            </a:r>
            <a:r>
              <a:rPr lang="nl-NL" dirty="0"/>
              <a:t> </a:t>
            </a:r>
            <a:r>
              <a:rPr lang="nl-NL" dirty="0" smtClean="0"/>
              <a:t>approach</a:t>
            </a:r>
          </a:p>
          <a:p>
            <a:pPr marL="285750" indent="-285750"/>
            <a:r>
              <a:rPr lang="nl-NL" dirty="0" err="1"/>
              <a:t>graphql-spqr</a:t>
            </a:r>
            <a:r>
              <a:rPr lang="nl-NL" dirty="0"/>
              <a:t>: Code-first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Rapid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development</a:t>
            </a:r>
            <a:endParaRPr lang="nl-NL" dirty="0"/>
          </a:p>
          <a:p>
            <a:pPr marL="285750" indent="-285750"/>
            <a:r>
              <a:rPr lang="nl-NL" dirty="0" err="1"/>
              <a:t>graphql</a:t>
            </a:r>
            <a:r>
              <a:rPr lang="nl-NL" dirty="0"/>
              <a:t>-</a:t>
            </a:r>
            <a:r>
              <a:rPr lang="nl-NL" dirty="0" err="1"/>
              <a:t>java</a:t>
            </a:r>
            <a:r>
              <a:rPr lang="nl-NL" dirty="0"/>
              <a:t>-tools: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schema-first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development</a:t>
            </a:r>
          </a:p>
          <a:p>
            <a:pPr marL="285750" indent="-285750"/>
            <a:r>
              <a:rPr lang="nl-NL" dirty="0" err="1"/>
              <a:t>graphql-java-servlet</a:t>
            </a:r>
            <a:r>
              <a:rPr lang="nl-NL" dirty="0"/>
              <a:t>: </a:t>
            </a:r>
            <a:r>
              <a:rPr lang="nl-NL" b="1" dirty="0" err="1">
                <a:solidFill>
                  <a:schemeClr val="tx1"/>
                </a:solidFill>
              </a:rPr>
              <a:t>servlet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endpoint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 </a:t>
            </a:r>
          </a:p>
          <a:p>
            <a:pPr marL="285750" indent="-285750"/>
            <a:r>
              <a:rPr lang="nl-NL" dirty="0" err="1"/>
              <a:t>graphql</a:t>
            </a:r>
            <a:r>
              <a:rPr lang="nl-NL" dirty="0"/>
              <a:t>-spring-boot: </a:t>
            </a:r>
            <a:r>
              <a:rPr lang="nl-NL" b="1" dirty="0">
                <a:solidFill>
                  <a:schemeClr val="tx1"/>
                </a:solidFill>
              </a:rPr>
              <a:t>Spring </a:t>
            </a:r>
            <a:r>
              <a:rPr lang="nl-NL" b="1" dirty="0" smtClean="0">
                <a:solidFill>
                  <a:schemeClr val="tx1"/>
                </a:solidFill>
              </a:rPr>
              <a:t>Boot</a:t>
            </a:r>
            <a:r>
              <a:rPr lang="nl-NL" b="1" dirty="0" smtClean="0"/>
              <a:t> </a:t>
            </a:r>
            <a:r>
              <a:rPr lang="nl-NL" b="1" dirty="0"/>
              <a:t>starter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 smtClean="0"/>
              <a:t>GraphQL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/>
              <a:t>code-first </a:t>
            </a:r>
            <a:r>
              <a:rPr lang="nl-NL" dirty="0" smtClean="0"/>
              <a:t>(builder </a:t>
            </a:r>
            <a:r>
              <a:rPr lang="nl-NL" dirty="0" err="1" smtClean="0"/>
              <a:t>style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 smtClean="0"/>
              <a:t>))</a:t>
            </a: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 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br>
              <a:rPr lang="nl-NL" sz="1400" dirty="0"/>
            </a:br>
            <a:r>
              <a:rPr lang="nl-NL" sz="1400" dirty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Java: </a:t>
            </a:r>
            <a:r>
              <a:rPr lang="nl-NL" dirty="0" smtClean="0"/>
              <a:t>code-first, </a:t>
            </a:r>
            <a:r>
              <a:rPr lang="nl-NL" dirty="0" err="1" smtClean="0"/>
              <a:t>execution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10626376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>
                <a:solidFill>
                  <a:srgbClr val="CC7832"/>
                </a:solidFill>
              </a:rPr>
              <a:t>val </a:t>
            </a:r>
            <a:r>
              <a:rPr lang="nl-NL" dirty="0" err="1" smtClean="0"/>
              <a:t>graphQL</a:t>
            </a:r>
            <a:r>
              <a:rPr lang="nl-NL" dirty="0" smtClean="0"/>
              <a:t> = </a:t>
            </a:r>
            <a:r>
              <a:rPr lang="nl-NL" dirty="0" err="1" smtClean="0"/>
              <a:t>GraphQL.newGraphQL</a:t>
            </a:r>
            <a:r>
              <a:rPr lang="nl-NL" dirty="0" smtClean="0"/>
              <a:t>(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 smtClean="0"/>
              <a:t>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graphQL.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”</a:t>
            </a:r>
            <a:r>
              <a:rPr lang="en-US" dirty="0">
                <a:solidFill>
                  <a:srgbClr val="6A8759"/>
                </a:solidFill>
              </a:rPr>
              <a:t>query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Shape 73"/>
          <p:cNvSpPr txBox="1">
            <a:spLocks/>
          </p:cNvSpPr>
          <p:nvPr/>
        </p:nvSpPr>
        <p:spPr>
          <a:xfrm>
            <a:off x="311700" y="2453833"/>
            <a:ext cx="8520600" cy="24191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7" name="Shape 73"/>
          <p:cNvSpPr txBox="1">
            <a:spLocks/>
          </p:cNvSpPr>
          <p:nvPr/>
        </p:nvSpPr>
        <p:spPr>
          <a:xfrm>
            <a:off x="4019107" y="2453833"/>
            <a:ext cx="5124893" cy="24191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"23.93”</a:t>
            </a:r>
            <a:endParaRPr lang="en-US" dirty="0">
              <a:solidFill>
                <a:srgbClr val="CC7832"/>
              </a:solidFill>
            </a:endParaRP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en-US" dirty="0"/>
          </a:p>
        </p:txBody>
      </p:sp>
      <p:sp>
        <p:nvSpPr>
          <p:cNvPr id="8" name="Vierkante haken 7"/>
          <p:cNvSpPr/>
          <p:nvPr/>
        </p:nvSpPr>
        <p:spPr>
          <a:xfrm>
            <a:off x="7084541" y="1474572"/>
            <a:ext cx="1952366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147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argument</a:t>
            </a:r>
            <a:r>
              <a:rPr lang="nl-NL" dirty="0"/>
              <a:t>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/>
              <a:t>{ </a:t>
            </a:r>
            <a:r>
              <a:rPr lang="nl-NL" dirty="0" err="1" smtClean="0"/>
              <a:t>env</a:t>
            </a:r>
            <a:r>
              <a:rPr lang="nl-NL" dirty="0" smtClean="0"/>
              <a:t>: </a:t>
            </a:r>
            <a:r>
              <a:rPr lang="nl-NL" dirty="0" err="1" smtClean="0"/>
              <a:t>DataFetchingEnvironment</a:t>
            </a:r>
            <a:r>
              <a:rPr lang="nl-NL" dirty="0" smtClean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8" name="Vierkante haken 7"/>
          <p:cNvSpPr/>
          <p:nvPr/>
        </p:nvSpPr>
        <p:spPr>
          <a:xfrm>
            <a:off x="7560197" y="1476517"/>
            <a:ext cx="912471" cy="137555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5342400" y="3213333"/>
            <a:ext cx="2009453" cy="218979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 smtClean="0"/>
              <a:t>DataFetcher</a:t>
            </a:r>
            <a:r>
              <a:rPr lang="nl-NL" dirty="0" smtClean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Field data is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field </a:t>
            </a:r>
            <a:r>
              <a:rPr lang="nl-NL" dirty="0" err="1" smtClean="0"/>
              <a:t>resolver</a:t>
            </a:r>
            <a:r>
              <a:rPr lang="nl-NL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</a:t>
            </a:r>
            <a:r>
              <a:rPr lang="nl-NL" dirty="0" err="1" smtClean="0"/>
              <a:t>graphql-java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called</a:t>
            </a:r>
            <a:r>
              <a:rPr lang="nl-NL" dirty="0" smtClean="0"/>
              <a:t> a </a:t>
            </a:r>
            <a:r>
              <a:rPr lang="nl-NL" b="1" dirty="0" err="1" smtClean="0">
                <a:solidFill>
                  <a:schemeClr val="tx1"/>
                </a:solidFill>
              </a:rPr>
              <a:t>DataFetcher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2500132"/>
            <a:ext cx="8520600" cy="18006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OrderDataFetcher</a:t>
            </a:r>
            <a:r>
              <a:rPr lang="nl-NL" dirty="0"/>
              <a:t> : 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/>
              <a:t>&lt;Order&gt;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override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CC7832"/>
                </a:solidFill>
              </a:rPr>
              <a:t>fun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/>
              <a:t>env</a:t>
            </a:r>
            <a:r>
              <a:rPr lang="nl-NL" dirty="0"/>
              <a:t>: </a:t>
            </a:r>
            <a:r>
              <a:rPr lang="nl-NL" dirty="0" err="1"/>
              <a:t>DataFetchingEnvironment</a:t>
            </a:r>
            <a:r>
              <a:rPr lang="nl-NL" dirty="0"/>
              <a:t>): Order?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smtClean="0">
                <a:solidFill>
                  <a:srgbClr val="CC7832"/>
                </a:solidFill>
              </a:rPr>
              <a:t>val </a:t>
            </a:r>
            <a:r>
              <a:rPr lang="nl-NL" dirty="0" err="1" smtClean="0"/>
              <a:t>id</a:t>
            </a:r>
            <a:r>
              <a:rPr lang="nl-NL" dirty="0" smtClean="0"/>
              <a:t> = 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 smtClean="0"/>
              <a:t>[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err="1" smtClean="0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/>
              <a:t>] </a:t>
            </a:r>
            <a:r>
              <a:rPr lang="nl-NL" dirty="0" smtClean="0">
                <a:solidFill>
                  <a:srgbClr val="CC7832"/>
                </a:solidFill>
              </a:rPr>
              <a:t>as </a:t>
            </a:r>
            <a:r>
              <a:rPr lang="nl-NL" dirty="0" smtClean="0"/>
              <a:t>Long</a:t>
            </a:r>
            <a:br>
              <a:rPr lang="nl-NL" dirty="0" smtClean="0"/>
            </a:br>
            <a:r>
              <a:rPr lang="nl-NL" dirty="0" smtClean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mr-IN" dirty="0" smtClean="0"/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}</a:t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7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</a:t>
            </a:r>
            <a:r>
              <a:rPr lang="nl-NL" sz="1600" dirty="0" smtClean="0"/>
              <a:t>: </a:t>
            </a:r>
            <a:r>
              <a:rPr lang="nl-NL" sz="1600" dirty="0" err="1"/>
              <a:t>TypeRuntimeWiring.Builder</a:t>
            </a:r>
            <a:r>
              <a:rPr lang="nl-NL" sz="1600" dirty="0" smtClean="0"/>
              <a:t>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8" y="186934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573" y="1297707"/>
            <a:ext cx="1662142" cy="166214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469" y="3371063"/>
            <a:ext cx="1062210" cy="106221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172" y="1915044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1313" y="1984998"/>
            <a:ext cx="1759352" cy="42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 smtClean="0"/>
              <a:t>Generate </a:t>
            </a:r>
            <a:r>
              <a:rPr lang="en-GB" dirty="0"/>
              <a:t>schema from </a:t>
            </a:r>
            <a:r>
              <a:rPr lang="en-GB" dirty="0" smtClean="0"/>
              <a:t>code </a:t>
            </a:r>
            <a:r>
              <a:rPr lang="en-GB" dirty="0" smtClean="0"/>
              <a:t>using annotations.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1877787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Queries </a:t>
            </a:r>
            <a:r>
              <a:rPr lang="en-GB" dirty="0"/>
              <a:t>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</a:t>
            </a:r>
            <a:endParaRPr lang="nl-NL" dirty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311698" y="2913321"/>
            <a:ext cx="4098255" cy="24279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</a:t>
            </a:r>
            <a:r>
              <a:rPr lang="mr-IN" dirty="0" smtClean="0"/>
              <a:t>}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8520601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Pl</a:t>
            </a:r>
            <a:r>
              <a:rPr lang="nl-NL" dirty="0" err="1" smtClean="0"/>
              <a:t>ain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r>
              <a:rPr lang="nl-NL" dirty="0" smtClean="0"/>
              <a:t> 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smtClean="0"/>
              <a:t>fields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 type </a:t>
            </a:r>
            <a:r>
              <a:rPr lang="nl-NL" dirty="0" err="1" smtClean="0"/>
              <a:t>you</a:t>
            </a:r>
            <a:r>
              <a:rPr lang="nl-NL" dirty="0" smtClean="0"/>
              <a:t> are </a:t>
            </a:r>
            <a:r>
              <a:rPr lang="nl-NL" dirty="0" err="1" smtClean="0"/>
              <a:t>requesting</a:t>
            </a:r>
            <a:r>
              <a:rPr lang="nl-NL" dirty="0" smtClean="0"/>
              <a:t>: </a:t>
            </a:r>
            <a:br>
              <a:rPr lang="nl-NL" dirty="0" smtClean="0"/>
            </a:b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chemeClr val="tx1"/>
                </a:solidFill>
              </a:rPr>
              <a:t>query { </a:t>
            </a:r>
            <a:r>
              <a:rPr lang="nl-NL" dirty="0" smtClean="0"/>
              <a:t>fields </a:t>
            </a:r>
            <a:r>
              <a:rPr lang="nl-NL" b="1" dirty="0" smtClean="0">
                <a:solidFill>
                  <a:schemeClr val="tx1"/>
                </a:solidFill>
              </a:rPr>
              <a:t>} </a:t>
            </a:r>
            <a:r>
              <a:rPr lang="nl-NL" dirty="0" smtClean="0"/>
              <a:t>or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{ </a:t>
            </a:r>
            <a:r>
              <a:rPr lang="nl-NL" dirty="0" smtClean="0"/>
              <a:t>fields </a:t>
            </a:r>
            <a:r>
              <a:rPr lang="nl-NL" b="1" dirty="0" smtClean="0">
                <a:solidFill>
                  <a:schemeClr val="tx1"/>
                </a:solidFill>
              </a:rPr>
              <a:t>}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9" name="Shape 73"/>
          <p:cNvSpPr txBox="1">
            <a:spLocks/>
          </p:cNvSpPr>
          <p:nvPr/>
        </p:nvSpPr>
        <p:spPr>
          <a:xfrm>
            <a:off x="4571999" y="2928825"/>
            <a:ext cx="4098255" cy="24279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</a:t>
            </a:r>
            <a:r>
              <a:rPr lang="mr-IN" dirty="0" smtClean="0"/>
              <a:t>}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10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8894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Query: parameters</a:t>
            </a:r>
            <a:endParaRPr lang="nl-NL" dirty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166886" y="2597917"/>
            <a:ext cx="3666742" cy="21608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b="1" dirty="0" err="1">
                <a:solidFill>
                  <a:srgbClr val="CC7832"/>
                </a:solidFill>
              </a:rPr>
              <a:t>query</a:t>
            </a:r>
            <a:r>
              <a:rPr lang="mr-IN" b="1" dirty="0">
                <a:solidFill>
                  <a:srgbClr val="CC7832"/>
                </a:solidFill>
              </a:rPr>
              <a:t> </a:t>
            </a:r>
            <a:r>
              <a:rPr lang="mr-IN" dirty="0" err="1" smtClean="0">
                <a:solidFill>
                  <a:srgbClr val="FFC66D"/>
                </a:solidFill>
              </a:rPr>
              <a:t>GetOrder</a:t>
            </a:r>
            <a:r>
              <a:rPr lang="en-US" dirty="0" err="1" smtClean="0">
                <a:solidFill>
                  <a:srgbClr val="FFC66D"/>
                </a:solidFill>
              </a:rPr>
              <a:t>ById</a:t>
            </a:r>
            <a:r>
              <a:rPr lang="mr-IN" dirty="0" smtClean="0"/>
              <a:t>(</a:t>
            </a:r>
            <a:r>
              <a:rPr lang="mr-IN" dirty="0" smtClean="0">
                <a:solidFill>
                  <a:srgbClr val="9876AA"/>
                </a:solidFill>
              </a:rPr>
              <a:t>$</a:t>
            </a:r>
            <a:r>
              <a:rPr lang="mr-IN" dirty="0" err="1">
                <a:solidFill>
                  <a:srgbClr val="9876AA"/>
                </a:solidFill>
              </a:rPr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 err="1"/>
              <a:t>Long</a:t>
            </a:r>
            <a:r>
              <a:rPr lang="mr-IN" dirty="0">
                <a:solidFill>
                  <a:srgbClr val="CC7832"/>
                </a:solidFill>
              </a:rPr>
              <a:t>!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/>
              <a:t>(</a:t>
            </a:r>
            <a:r>
              <a:rPr lang="mr-IN" dirty="0" err="1"/>
              <a:t>id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9876AA"/>
                </a:solidFill>
              </a:rPr>
              <a:t>$</a:t>
            </a:r>
            <a:r>
              <a:rPr lang="mr-IN" dirty="0" err="1">
                <a:solidFill>
                  <a:srgbClr val="9876AA"/>
                </a:solidFill>
              </a:rPr>
              <a:t>id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880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parameterized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reusability</a:t>
            </a:r>
            <a:endParaRPr lang="nl-NL" b="1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</a:t>
            </a:r>
            <a:r>
              <a:rPr lang="nl-NL" dirty="0" smtClean="0"/>
              <a:t> a </a:t>
            </a:r>
            <a:r>
              <a:rPr lang="nl-NL" dirty="0" err="1" smtClean="0"/>
              <a:t>operation</a:t>
            </a:r>
            <a:r>
              <a:rPr lang="nl-NL" dirty="0" smtClean="0"/>
              <a:t> name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are </a:t>
            </a:r>
            <a:r>
              <a:rPr lang="nl-NL" dirty="0" err="1" smtClean="0"/>
              <a:t>providing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9" name="Shape 73"/>
          <p:cNvSpPr txBox="1">
            <a:spLocks/>
          </p:cNvSpPr>
          <p:nvPr/>
        </p:nvSpPr>
        <p:spPr>
          <a:xfrm>
            <a:off x="311699" y="2546431"/>
            <a:ext cx="4098255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/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10" name="Vierkante haken 9"/>
          <p:cNvSpPr/>
          <p:nvPr/>
        </p:nvSpPr>
        <p:spPr>
          <a:xfrm>
            <a:off x="6423949" y="2731624"/>
            <a:ext cx="1099595" cy="25464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52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smtClean="0"/>
              <a:t>a 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execute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  <a:br>
              <a:rPr lang="nl-NL" dirty="0" smtClean="0"/>
            </a:b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</a:t>
            </a:r>
            <a:r>
              <a:rPr lang="nl-NL" sz="1600" b="1" dirty="0" err="1">
                <a:solidFill>
                  <a:schemeClr val="tx1"/>
                </a:solidFill>
              </a:rPr>
              <a:t>execute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”query 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en-US" sz="1600" dirty="0" smtClean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}"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/>
              <a:t>Execution</a:t>
            </a:r>
            <a:r>
              <a:rPr lang="nl-NL" dirty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executionResult</a:t>
            </a:r>
            <a:r>
              <a:rPr lang="nl-NL" dirty="0"/>
              <a:t>: </a:t>
            </a:r>
            <a:r>
              <a:rPr lang="nl-NL" dirty="0" err="1"/>
              <a:t>ExecutionResult</a:t>
            </a:r>
            <a:r>
              <a:rPr lang="nl-NL" dirty="0"/>
              <a:t> = </a:t>
            </a:r>
            <a:r>
              <a:rPr lang="nl-NL" dirty="0" err="1"/>
              <a:t>graphQL.execute</a:t>
            </a:r>
            <a:r>
              <a:rPr lang="nl-NL" dirty="0" smtClean="0"/>
              <a:t>(</a:t>
            </a:r>
            <a:r>
              <a:rPr lang="nl-NL" dirty="0" smtClean="0">
                <a:solidFill>
                  <a:srgbClr val="6A8759"/>
                </a:solidFill>
              </a:rPr>
              <a:t>”query { </a:t>
            </a:r>
            <a:r>
              <a:rPr lang="mr-IN" dirty="0">
                <a:solidFill>
                  <a:srgbClr val="6A8759"/>
                </a:solidFill>
              </a:rPr>
              <a:t>…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smtClean="0">
                <a:solidFill>
                  <a:srgbClr val="6A8759"/>
                </a:solidFill>
              </a:rPr>
              <a:t>}"</a:t>
            </a:r>
            <a:r>
              <a:rPr lang="nl-NL" dirty="0" smtClean="0"/>
              <a:t>)</a:t>
            </a:r>
            <a:br>
              <a:rPr lang="nl-NL" dirty="0" smtClean="0"/>
            </a:br>
            <a:endParaRPr lang="nl-NL" dirty="0" smtClean="0"/>
          </a:p>
          <a:p>
            <a:pPr>
              <a:buNone/>
            </a:pPr>
            <a:r>
              <a:rPr lang="nl-NL" dirty="0" err="1" smtClean="0"/>
              <a:t>ExecutionResult</a:t>
            </a:r>
            <a:r>
              <a:rPr lang="nl-NL" dirty="0" smtClean="0"/>
              <a:t> </a:t>
            </a:r>
            <a:r>
              <a:rPr lang="nl-NL" dirty="0" err="1" smtClean="0"/>
              <a:t>consist</a:t>
            </a:r>
            <a:r>
              <a:rPr lang="nl-NL" dirty="0" smtClean="0"/>
              <a:t> </a:t>
            </a:r>
            <a:r>
              <a:rPr lang="nl-NL" dirty="0" smtClean="0"/>
              <a:t>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Data</a:t>
            </a:r>
            <a:r>
              <a:rPr lang="nl-NL" dirty="0" smtClean="0"/>
              <a:t>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b="1" dirty="0" err="1" smtClean="0">
                <a:solidFill>
                  <a:schemeClr val="tx1"/>
                </a:solidFill>
              </a:rPr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optionally</a:t>
            </a:r>
            <a:r>
              <a:rPr lang="nl-NL" dirty="0" smtClean="0"/>
              <a:t> present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,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>
                <a:solidFill>
                  <a:srgbClr val="FFC66D"/>
                </a:solidFill>
              </a:rPr>
              <a:t>q</a:t>
            </a:r>
            <a:r>
              <a:rPr lang="nl-NL" dirty="0" smtClean="0">
                <a:solidFill>
                  <a:srgbClr val="FFC66D"/>
                </a:solidFill>
              </a:rPr>
              <a:t>uery </a:t>
            </a:r>
            <a:r>
              <a:rPr lang="mr-IN" dirty="0" smtClean="0"/>
              <a:t>{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9309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, </a:t>
            </a:r>
            <a:r>
              <a:rPr lang="nl-NL" dirty="0" err="1" smtClean="0"/>
              <a:t>errors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dirty="0">
                <a:solidFill>
                  <a:srgbClr val="FFC66D"/>
                </a:solidFill>
              </a:rPr>
              <a:t>q</a:t>
            </a:r>
            <a:r>
              <a:rPr lang="nl-NL" dirty="0" smtClean="0">
                <a:solidFill>
                  <a:srgbClr val="FFC66D"/>
                </a:solidFill>
              </a:rPr>
              <a:t>uery </a:t>
            </a:r>
            <a:r>
              <a:rPr lang="mr-IN" dirty="0" smtClean="0"/>
              <a:t>{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Queries &amp; </a:t>
            </a: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built-in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chemeClr val="tx1"/>
                </a:solidFill>
              </a:rPr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: </a:t>
            </a:r>
            <a:r>
              <a:rPr lang="nl-NL" dirty="0" smtClean="0"/>
              <a:t>patent issues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/>
              <a:t>http://</a:t>
            </a:r>
            <a:r>
              <a:rPr lang="nl-NL" dirty="0" err="1"/>
              <a:t>www.openwebfoundation.org</a:t>
            </a:r>
            <a:r>
              <a:rPr lang="nl-NL" dirty="0"/>
              <a:t>/</a:t>
            </a:r>
            <a:r>
              <a:rPr lang="nl-NL" dirty="0" err="1"/>
              <a:t>legal</a:t>
            </a:r>
            <a:r>
              <a:rPr lang="nl-NL" dirty="0"/>
              <a:t>/the-owf-1-0-agreements/owfa-1-0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" y="1869409"/>
            <a:ext cx="3015287" cy="29723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3" y="1859462"/>
            <a:ext cx="3123787" cy="29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a </a:t>
            </a:r>
            <a:r>
              <a:rPr lang="nl-NL" dirty="0" smtClean="0"/>
              <a:t>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mutation</a:t>
            </a:r>
            <a:r>
              <a:rPr lang="nl-NL" dirty="0" smtClean="0"/>
              <a:t> of data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</a:t>
            </a:r>
            <a:r>
              <a:rPr lang="nl-NL" dirty="0" smtClean="0"/>
              <a:t>fields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mutatio</a:t>
            </a:r>
            <a:r>
              <a:rPr lang="nl-NL" dirty="0" err="1" smtClean="0"/>
              <a:t>n</a:t>
            </a:r>
            <a:r>
              <a:rPr lang="nl-NL" dirty="0" smtClean="0"/>
              <a:t> query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63693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smtClean="0">
                <a:solidFill>
                  <a:srgbClr val="9876AA"/>
                </a:solidFill>
              </a:rPr>
              <a:t>field</a:t>
            </a:r>
            <a:r>
              <a:rPr lang="nl-NL" dirty="0" smtClean="0"/>
              <a:t>(input)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6" name="Shape 73"/>
          <p:cNvSpPr txBox="1">
            <a:spLocks/>
          </p:cNvSpPr>
          <p:nvPr/>
        </p:nvSpPr>
        <p:spPr>
          <a:xfrm>
            <a:off x="3878335" y="2636936"/>
            <a:ext cx="4953965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mutation</a:t>
            </a:r>
            <a:r>
              <a:rPr lang="nl-NL" dirty="0" smtClean="0"/>
              <a:t> of data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</a:t>
            </a:r>
            <a:r>
              <a:rPr lang="nl-NL" dirty="0" smtClean="0"/>
              <a:t>fields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mutatio</a:t>
            </a:r>
            <a:r>
              <a:rPr lang="nl-NL" dirty="0" err="1" smtClean="0"/>
              <a:t>n</a:t>
            </a:r>
            <a:r>
              <a:rPr lang="nl-NL" dirty="0" smtClean="0"/>
              <a:t> query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63693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smtClean="0">
                <a:solidFill>
                  <a:srgbClr val="9876AA"/>
                </a:solidFill>
              </a:rPr>
              <a:t>field</a:t>
            </a:r>
            <a:r>
              <a:rPr lang="nl-NL" dirty="0" smtClean="0"/>
              <a:t>(input)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3878333" y="2636935"/>
            <a:ext cx="4953965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 smtClean="0"/>
              <a:t>) 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77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buNone/>
            </a:pPr>
            <a:r>
              <a:rPr lang="en-GB" dirty="0"/>
              <a:t>Queries &amp; Mutations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allows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GB" dirty="0" smtClean="0"/>
              <a:t>discover </a:t>
            </a:r>
            <a:r>
              <a:rPr lang="en-GB" dirty="0"/>
              <a:t>the schema </a:t>
            </a:r>
            <a:r>
              <a:rPr lang="en-GB" dirty="0" smtClean="0"/>
              <a:t>information</a:t>
            </a: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REST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could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Open API </a:t>
            </a:r>
            <a:r>
              <a:rPr lang="nl-NL" dirty="0" err="1" smtClean="0"/>
              <a:t>specification</a:t>
            </a:r>
            <a:r>
              <a:rPr lang="nl-NL" dirty="0" smtClean="0"/>
              <a:t> </a:t>
            </a:r>
            <a:r>
              <a:rPr lang="nl-NL" dirty="0" err="1" smtClean="0"/>
              <a:t>generated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tools like swagger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6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 err="1"/>
              <a:t>GraphQL</a:t>
            </a:r>
            <a:r>
              <a:rPr lang="en-US" dirty="0"/>
              <a:t> Spring Boot server implemented using </a:t>
            </a:r>
            <a:r>
              <a:rPr lang="en-US" dirty="0" err="1" smtClean="0"/>
              <a:t>Kotlin</a:t>
            </a:r>
            <a:endParaRPr lang="nl-NL" dirty="0" smtClean="0"/>
          </a:p>
          <a:p>
            <a:pPr>
              <a:buNone/>
            </a:pPr>
            <a:r>
              <a:rPr lang="nl-NL" dirty="0" err="1" smtClean="0"/>
              <a:t>GraphiQL</a:t>
            </a:r>
            <a:r>
              <a:rPr lang="nl-NL" dirty="0" smtClean="0"/>
              <a:t>: </a:t>
            </a:r>
            <a:r>
              <a:rPr lang="nl-NL" dirty="0" smtClean="0"/>
              <a:t>Interactive </a:t>
            </a:r>
            <a:r>
              <a:rPr lang="nl-NL" dirty="0" smtClean="0"/>
              <a:t>UI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smtClean="0"/>
              <a:t>model</a:t>
            </a:r>
            <a:endParaRPr lang="nl-NL" dirty="0"/>
          </a:p>
          <a:p>
            <a:pPr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issues when aggregating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Recursion in the model!</a:t>
            </a:r>
          </a:p>
          <a:p>
            <a:pPr lvl="0">
              <a:buNone/>
            </a:pPr>
            <a:r>
              <a:rPr lang="en-GB" dirty="0" smtClean="0"/>
              <a:t>Max fetch depth</a:t>
            </a:r>
            <a:endParaRPr lang="en-GB" dirty="0" smtClean="0"/>
          </a:p>
          <a:p>
            <a:pPr lvl="0">
              <a:buNone/>
            </a:pPr>
            <a:r>
              <a:rPr lang="en-GB" dirty="0" smtClean="0"/>
              <a:t>Security not built-in </a:t>
            </a:r>
            <a:r>
              <a:rPr lang="en-GB" dirty="0" smtClean="0"/>
              <a:t>(you can pass security information via the execution context)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... </a:t>
            </a:r>
            <a:r>
              <a:rPr lang="en-US" dirty="0" smtClean="0">
                <a:solidFill>
                  <a:srgbClr val="808080"/>
                </a:solidFill>
              </a:rPr>
              <a:t>more </a:t>
            </a:r>
            <a:r>
              <a:rPr lang="en-US" dirty="0" smtClean="0">
                <a:solidFill>
                  <a:srgbClr val="808080"/>
                </a:solidFill>
              </a:rPr>
              <a:t>fields, but missing important ones</a:t>
            </a:r>
            <a:r>
              <a:rPr lang="mr-IN" dirty="0" smtClean="0">
                <a:solidFill>
                  <a:srgbClr val="808080"/>
                </a:solidFill>
              </a:rPr>
              <a:t>…</a:t>
            </a:r>
            <a:r>
              <a:rPr lang="en-US" dirty="0" smtClean="0">
                <a:solidFill>
                  <a:srgbClr val="808080"/>
                </a:solidFill>
              </a:rPr>
              <a:t/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</a:t>
            </a:r>
            <a:r>
              <a:rPr lang="en-GB" dirty="0" smtClean="0"/>
              <a:t>built-in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Consumer driven querying of data</a:t>
            </a:r>
          </a:p>
          <a:p>
            <a:pPr>
              <a:buNone/>
            </a:pPr>
            <a:r>
              <a:rPr lang="nl-NL" dirty="0" err="1" smtClean="0"/>
              <a:t>Very</a:t>
            </a:r>
            <a:r>
              <a:rPr lang="nl-NL" dirty="0" smtClean="0"/>
              <a:t>, </a:t>
            </a:r>
            <a:r>
              <a:rPr lang="nl-NL" dirty="0" err="1" smtClean="0"/>
              <a:t>very</a:t>
            </a:r>
            <a:r>
              <a:rPr lang="nl-NL" dirty="0" smtClean="0"/>
              <a:t>,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good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aggregation</a:t>
            </a:r>
            <a:r>
              <a:rPr lang="nl-NL" dirty="0" smtClean="0"/>
              <a:t> services (API gateway).</a:t>
            </a:r>
          </a:p>
          <a:p>
            <a:pPr>
              <a:buNone/>
            </a:pPr>
            <a:endParaRPr lang="nl-NL" dirty="0" smtClean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API Gateway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15340"/>
            <a:ext cx="719226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3"/>
              </a:rPr>
              <a:t>gitter.im/graphql-java/graphql-java</a:t>
            </a:r>
          </a:p>
          <a:p>
            <a:pPr lvl="0">
              <a:buNone/>
            </a:pPr>
            <a:r>
              <a:rPr lang="en-GB" u="sng" dirty="0" smtClean="0">
                <a:solidFill>
                  <a:schemeClr val="hlink"/>
                </a:solidFill>
                <a:hlinkClick r:id="rId3"/>
              </a:rPr>
              <a:t>http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6"/>
              </a:rPr>
              <a:t>developers.facebook.com/docs/graph-api/using-graph-api</a:t>
            </a:r>
            <a:endParaRPr lang="en-GB" u="sng" dirty="0">
              <a:solidFill>
                <a:schemeClr val="hlink"/>
              </a:solidFill>
              <a:hlinkClick r:id="rId6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https://github.com/sourcelabs-nl/graphql-presentation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s.oudmaijer@sourcelabs.nl</a:t>
            </a:r>
            <a:endParaRPr lang="en-US" dirty="0" smtClean="0"/>
          </a:p>
          <a:p>
            <a:pPr lvl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en-US" sz="2400" b="1" dirty="0" err="1" smtClean="0">
                <a:solidFill>
                  <a:schemeClr val="tx1"/>
                </a:solidFill>
              </a:rPr>
              <a:t>kotlin</a:t>
            </a:r>
            <a:r>
              <a:rPr lang="en-US" sz="2400" b="1" dirty="0" smtClean="0">
                <a:solidFill>
                  <a:schemeClr val="tx1"/>
                </a:solidFill>
              </a:rPr>
              <a:t> meetup @ </a:t>
            </a:r>
            <a:r>
              <a:rPr lang="en-US" sz="2400" b="1" dirty="0" err="1" smtClean="0">
                <a:solidFill>
                  <a:schemeClr val="tx1"/>
                </a:solidFill>
              </a:rPr>
              <a:t>bol.com</a:t>
            </a:r>
            <a:r>
              <a:rPr lang="en-US" sz="2400" b="1" dirty="0">
                <a:solidFill>
                  <a:schemeClr val="tx1"/>
                </a:solidFill>
              </a:rPr>
              <a:t>,</a:t>
            </a:r>
            <a:r>
              <a:rPr lang="en-US" sz="2400" b="1" dirty="0" smtClean="0">
                <a:solidFill>
                  <a:schemeClr val="tx1"/>
                </a:solidFill>
              </a:rPr>
              <a:t> 7 </a:t>
            </a:r>
            <a:r>
              <a:rPr lang="en-US" sz="2400" b="1" dirty="0" err="1" smtClean="0">
                <a:solidFill>
                  <a:schemeClr val="tx1"/>
                </a:solidFill>
              </a:rPr>
              <a:t>december</a:t>
            </a:r>
            <a:r>
              <a:rPr lang="en-US" sz="2400" b="1" dirty="0" smtClean="0">
                <a:solidFill>
                  <a:schemeClr val="tx1"/>
                </a:solidFill>
              </a:rPr>
              <a:t> 2017</a:t>
            </a:r>
            <a:endParaRPr lang="en-US" sz="2400" b="1" dirty="0">
              <a:solidFill>
                <a:schemeClr val="tx1"/>
              </a:solidFill>
            </a:endParaRPr>
          </a:p>
          <a:p>
            <a:pPr lvl="0">
              <a:buNone/>
            </a:pPr>
            <a:endParaRPr lang="en-US" dirty="0" smtClean="0"/>
          </a:p>
          <a:p>
            <a:pPr lvl="0"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fetching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 single REST call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deliver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endParaRPr lang="nl-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/>
              <a:t>GET /orders/4370307900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5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multiple </a:t>
            </a:r>
            <a:r>
              <a:rPr lang="nl-NL" dirty="0" err="1" smtClean="0"/>
              <a:t>round</a:t>
            </a:r>
            <a:r>
              <a:rPr lang="nl-NL" dirty="0" smtClean="0"/>
              <a:t> trips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Multiple </a:t>
            </a:r>
            <a:r>
              <a:rPr lang="nl-NL" dirty="0" err="1" smtClean="0"/>
              <a:t>round</a:t>
            </a:r>
            <a:r>
              <a:rPr lang="nl-NL" dirty="0" smtClean="0"/>
              <a:t> trips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server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that</a:t>
            </a:r>
            <a:r>
              <a:rPr lang="nl-NL" dirty="0" smtClean="0"/>
              <a:t> is </a:t>
            </a:r>
            <a:r>
              <a:rPr lang="nl-NL" dirty="0" err="1" smtClean="0"/>
              <a:t>necessary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smtClean="0"/>
              <a:t>orders/4370307900</a:t>
            </a:r>
            <a:endParaRPr lang="nl-NL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/>
              <a:t>GET /</a:t>
            </a:r>
            <a:r>
              <a:rPr lang="nl-NL" dirty="0" err="1" smtClean="0"/>
              <a:t>shipments</a:t>
            </a:r>
            <a:r>
              <a:rPr lang="nl-NL" dirty="0" smtClean="0"/>
              <a:t>/345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 smtClean="0"/>
              <a:t>shipments</a:t>
            </a:r>
            <a:r>
              <a:rPr lang="nl-NL" dirty="0" smtClean="0"/>
              <a:t>/345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 smtClean="0"/>
              <a:t>products</a:t>
            </a:r>
            <a:r>
              <a:rPr lang="nl-NL" dirty="0" smtClean="0"/>
              <a:t>/123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/>
              <a:t>products</a:t>
            </a:r>
            <a:r>
              <a:rPr lang="nl-NL" dirty="0"/>
              <a:t>/234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2295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5383</TotalTime>
  <Words>1418</Words>
  <Application>Microsoft Macintosh PowerPoint</Application>
  <PresentationFormat>Diavoorstelling (16:9)</PresentationFormat>
  <Paragraphs>387</Paragraphs>
  <Slides>63</Slides>
  <Notes>38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63</vt:i4>
      </vt:variant>
    </vt:vector>
  </HeadingPairs>
  <TitlesOfParts>
    <vt:vector size="67" baseType="lpstr">
      <vt:lpstr>Mangal</vt:lpstr>
      <vt:lpstr>Raleway</vt:lpstr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 specification: patent issues</vt:lpstr>
      <vt:lpstr>Consider this website…using REST (1)</vt:lpstr>
      <vt:lpstr>GraphQL: REST under fetching</vt:lpstr>
      <vt:lpstr>Consider this website…using REST (2)</vt:lpstr>
      <vt:lpstr>GraphQL: REST multiple round trips</vt:lpstr>
      <vt:lpstr>GraphQL: REST over-fetching</vt:lpstr>
      <vt:lpstr>With REST we can solve this right?!</vt:lpstr>
      <vt:lpstr>GraphQL: the problem with REST</vt:lpstr>
      <vt:lpstr>What if… GraphQL!</vt:lpstr>
      <vt:lpstr>The same website…using GraphQL</vt:lpstr>
      <vt:lpstr>The same website…using GraphQL</vt:lpstr>
      <vt:lpstr>PowerPoint-presentatie</vt:lpstr>
      <vt:lpstr>GraphQL runtime(s)</vt:lpstr>
      <vt:lpstr>GraphQL: what do you implement</vt:lpstr>
      <vt:lpstr>Agenda</vt:lpstr>
      <vt:lpstr>PowerPoint-presentatie</vt:lpstr>
      <vt:lpstr>GraphQL schema</vt:lpstr>
      <vt:lpstr>GraphQL schema definition</vt:lpstr>
      <vt:lpstr>GraphQL schema: type 1</vt:lpstr>
      <vt:lpstr>GraphQL schema: types 2</vt:lpstr>
      <vt:lpstr>GraphQL schema: types 3</vt:lpstr>
      <vt:lpstr>GraphQL schema: types 4</vt:lpstr>
      <vt:lpstr>GraphQL schema: types 5</vt:lpstr>
      <vt:lpstr>GraphQL schema: model the shape of your data</vt:lpstr>
      <vt:lpstr>Agenda</vt:lpstr>
      <vt:lpstr>GraphQL Java, the players…</vt:lpstr>
      <vt:lpstr>GraphQL Java: developing the schema</vt:lpstr>
      <vt:lpstr>GraphQL Java: code-first (builder style)</vt:lpstr>
      <vt:lpstr>GraphQL Java: code-first, execution</vt:lpstr>
      <vt:lpstr>GraphQL Java: DataFetcher (field resolver)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Agenda</vt:lpstr>
      <vt:lpstr>GraphQL Query</vt:lpstr>
      <vt:lpstr>GraphQL Query: parameters</vt:lpstr>
      <vt:lpstr>GraphQL Query: executing with GraphQL Java</vt:lpstr>
      <vt:lpstr>GraphQL: Execution Result</vt:lpstr>
      <vt:lpstr>GraphQL: Execution Result, data</vt:lpstr>
      <vt:lpstr>GraphQL: Execution Result, errors</vt:lpstr>
      <vt:lpstr>Agenda</vt:lpstr>
      <vt:lpstr>GraphQL mutation: schema</vt:lpstr>
      <vt:lpstr>GraphQL mutation: schema</vt:lpstr>
      <vt:lpstr>GraphQL mutation: query</vt:lpstr>
      <vt:lpstr>GraphQL mutation: query</vt:lpstr>
      <vt:lpstr>Agenda</vt:lpstr>
      <vt:lpstr>GraphQL introspection</vt:lpstr>
      <vt:lpstr>GraphQL introspection: schema</vt:lpstr>
      <vt:lpstr>GraphQL introspection: type</vt:lpstr>
      <vt:lpstr>Agenda</vt:lpstr>
      <vt:lpstr>GraphQL: demo</vt:lpstr>
      <vt:lpstr>Aren`t there any problems?</vt:lpstr>
      <vt:lpstr>Summary and conclusion</vt:lpstr>
      <vt:lpstr>GraphQL API Gateway</vt:lpstr>
      <vt:lpstr>Links</vt:lpstr>
      <vt:lpstr>Thank you!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337</cp:revision>
  <cp:lastPrinted>2017-10-11T13:03:38Z</cp:lastPrinted>
  <dcterms:modified xsi:type="dcterms:W3CDTF">2017-10-25T13:52:27Z</dcterms:modified>
</cp:coreProperties>
</file>